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fred.stlouisfed.org/" TargetMode="External"/><Relationship Id="rId5" Type="http://schemas.openxmlformats.org/officeDocument/2006/relationships/hyperlink" Target="https://www.kaggle.com/" TargetMode="External"/><Relationship Id="rId6" Type="http://schemas.openxmlformats.org/officeDocument/2006/relationships/hyperlink" Target="https://www.bls.gov/" TargetMode="External"/><Relationship Id="rId7" Type="http://schemas.openxmlformats.org/officeDocument/2006/relationships/hyperlink" Target="https://www.census.gov/" TargetMode="External"/><Relationship Id="rId8" Type="http://schemas.openxmlformats.org/officeDocument/2006/relationships/image" Target="../media/image9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>
                <a:alpha val="72157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47159" y="2547785"/>
            <a:ext cx="13877182" cy="93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Economic Cycles in the U.S. (1980–2025)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9" y="3556997"/>
            <a:ext cx="11126543" cy="75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1F1E1E"/>
                </a:solidFill>
                <a:latin typeface="Arimo Bold"/>
                <a:ea typeface="Arimo Bold"/>
                <a:cs typeface="Arimo Bold"/>
                <a:sym typeface="Arimo Bold"/>
              </a:rPr>
              <a:t>ITC 300: Data Visualisation Final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9" y="4652667"/>
            <a:ext cx="16193691" cy="58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Presented by: Mohammad Mustafa Hakimi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9" y="5467941"/>
            <a:ext cx="16193691" cy="58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Student ID: 48704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159" y="6283223"/>
            <a:ext cx="16193691" cy="58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Professor: Dr. Ahmed Alijanad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159" y="7098506"/>
            <a:ext cx="16193691" cy="58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Date: May 15, 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9" y="2985640"/>
            <a:ext cx="7040613" cy="93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9" y="4266752"/>
            <a:ext cx="9335691" cy="297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3B3535"/>
                </a:solidFill>
                <a:latin typeface="Roboto Bold"/>
                <a:ea typeface="Roboto Bold"/>
                <a:cs typeface="Roboto Bold"/>
                <a:sym typeface="Roboto Bold"/>
              </a:rPr>
              <a:t>Economic Cycles in the U.S. (1980–2025)</a:t>
            </a: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Two market crashes, two bubbles, one pandemic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Extreme shifts in inflation, unemployment, and interest rates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Federal Reserve interventions shaped market outcomes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Gen Z and digital investors now feel these effects directly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Question: </a:t>
            </a:r>
            <a:r>
              <a:rPr lang="en-US" sz="2312" i="true">
                <a:solidFill>
                  <a:srgbClr val="3B3535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Is today’s economy worse than past periods?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9" y="1134961"/>
            <a:ext cx="8820598" cy="93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Scope, Data &amp; 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9" y="2781891"/>
            <a:ext cx="3520230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Analysis Framework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9" y="3454298"/>
            <a:ext cx="4302919" cy="441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Time span: 1981–2025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Data sources: Federal Reserve + Kaggle presidential dataset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Metrics analyzed: 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Unemployment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Interest rates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Market volatility (VIX)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Inflation (YoY CPI)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89447" y="2781891"/>
            <a:ext cx="3759698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Measurement Approach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89447" y="3454298"/>
            <a:ext cx="4302919" cy="537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Line charts: 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Long-term trends (1981–2025)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Presidential terms highlighted by color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Bar charts: 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Compare mean &amp; standard deviation across presidencies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Methods: 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Groupby, apply, aggregate</a:t>
            </a:r>
          </a:p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• Reusable plotting functions per metric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159" y="1178871"/>
            <a:ext cx="9335624" cy="195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550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Unemployment Trends Across Presidencies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05159" y="3689594"/>
            <a:ext cx="2862377" cy="102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0"/>
              </a:lnSpc>
            </a:pPr>
            <a:r>
              <a:rPr lang="en-US" sz="7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7.5%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05159" y="4984109"/>
            <a:ext cx="2862377" cy="54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Highest Averages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9" y="5536854"/>
            <a:ext cx="2862377" cy="256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Obama &amp; Reagan faced elevated unemployment throughout their terms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41716" y="3689594"/>
            <a:ext cx="2862377" cy="102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0"/>
              </a:lnSpc>
            </a:pPr>
            <a:r>
              <a:rPr lang="en-US" sz="7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14.8%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41716" y="4984109"/>
            <a:ext cx="2862377" cy="54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COVID Peak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41716" y="5536854"/>
            <a:ext cx="2862377" cy="160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Trump's first term hit this unprecedented high in April 2020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78283" y="3689594"/>
            <a:ext cx="2862377" cy="102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0"/>
              </a:lnSpc>
            </a:pPr>
            <a:r>
              <a:rPr lang="en-US" sz="7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4.3%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8283" y="4984109"/>
            <a:ext cx="2862377" cy="98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Second Term Start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8283" y="5976785"/>
            <a:ext cx="2862377" cy="208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Trump's early 2025 average—too preliminary for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9" y="1165622"/>
            <a:ext cx="13304196" cy="93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Interest Rates &amp; Monetary Policy Evolution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7159" y="5475084"/>
            <a:ext cx="16193691" cy="38100"/>
            <a:chOff x="0" y="0"/>
            <a:chExt cx="21591588" cy="5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91524" cy="50800"/>
            </a:xfrm>
            <a:custGeom>
              <a:avLst/>
              <a:gdLst/>
              <a:ahLst/>
              <a:cxnLst/>
              <a:rect r="r" b="b" t="t" l="l"/>
              <a:pathLst>
                <a:path h="50800" w="2159152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21566124" y="0"/>
                  </a:lnTo>
                  <a:cubicBezTo>
                    <a:pt x="21580094" y="0"/>
                    <a:pt x="21591524" y="11430"/>
                    <a:pt x="21591524" y="25400"/>
                  </a:cubicBezTo>
                  <a:cubicBezTo>
                    <a:pt x="21591524" y="39370"/>
                    <a:pt x="21580094" y="50800"/>
                    <a:pt x="2156612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4154386" y="4577582"/>
            <a:ext cx="38100" cy="897579"/>
            <a:chOff x="0" y="0"/>
            <a:chExt cx="50800" cy="11967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1196721"/>
            </a:xfrm>
            <a:custGeom>
              <a:avLst/>
              <a:gdLst/>
              <a:ahLst/>
              <a:cxnLst/>
              <a:rect r="r" b="b" t="t" l="l"/>
              <a:pathLst>
                <a:path h="1196721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71321"/>
                  </a:lnTo>
                  <a:cubicBezTo>
                    <a:pt x="50800" y="1185291"/>
                    <a:pt x="39370" y="1196721"/>
                    <a:pt x="25400" y="1196721"/>
                  </a:cubicBezTo>
                  <a:cubicBezTo>
                    <a:pt x="11430" y="1196721"/>
                    <a:pt x="0" y="1185291"/>
                    <a:pt x="0" y="1171321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836937" y="5138518"/>
            <a:ext cx="673151" cy="673151"/>
            <a:chOff x="0" y="0"/>
            <a:chExt cx="897534" cy="8975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962248" y="5249094"/>
            <a:ext cx="422377" cy="48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3549" y="2663133"/>
            <a:ext cx="3520230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Reagan Era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6302" y="3215878"/>
            <a:ext cx="5654726" cy="106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Highest average rates at ~9.6% as Fed fought inflation aggressively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467895" y="5475018"/>
            <a:ext cx="38100" cy="897579"/>
            <a:chOff x="0" y="0"/>
            <a:chExt cx="50800" cy="11967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800" cy="1196721"/>
            </a:xfrm>
            <a:custGeom>
              <a:avLst/>
              <a:gdLst/>
              <a:ahLst/>
              <a:cxnLst/>
              <a:rect r="r" b="b" t="t" l="l"/>
              <a:pathLst>
                <a:path h="1196721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71321"/>
                  </a:lnTo>
                  <a:cubicBezTo>
                    <a:pt x="50800" y="1185291"/>
                    <a:pt x="39370" y="1196721"/>
                    <a:pt x="25400" y="1196721"/>
                  </a:cubicBezTo>
                  <a:cubicBezTo>
                    <a:pt x="11430" y="1196721"/>
                    <a:pt x="0" y="1185291"/>
                    <a:pt x="0" y="1171321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7150446" y="5138518"/>
            <a:ext cx="673151" cy="673151"/>
            <a:chOff x="0" y="0"/>
            <a:chExt cx="897534" cy="8975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7275757" y="5249094"/>
            <a:ext cx="422377" cy="48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27059" y="6633867"/>
            <a:ext cx="3520230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Obama Years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59811" y="7186613"/>
            <a:ext cx="5654726" cy="106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Lowest and most stable rates following 2008 crisis recovery policy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781405" y="4577582"/>
            <a:ext cx="38100" cy="897579"/>
            <a:chOff x="0" y="0"/>
            <a:chExt cx="50800" cy="11967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800" cy="1196721"/>
            </a:xfrm>
            <a:custGeom>
              <a:avLst/>
              <a:gdLst/>
              <a:ahLst/>
              <a:cxnLst/>
              <a:rect r="r" b="b" t="t" l="l"/>
              <a:pathLst>
                <a:path h="1196721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71321"/>
                  </a:lnTo>
                  <a:cubicBezTo>
                    <a:pt x="50800" y="1185291"/>
                    <a:pt x="39370" y="1196721"/>
                    <a:pt x="25400" y="1196721"/>
                  </a:cubicBezTo>
                  <a:cubicBezTo>
                    <a:pt x="11430" y="1196721"/>
                    <a:pt x="0" y="1185291"/>
                    <a:pt x="0" y="1171321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0463955" y="5138518"/>
            <a:ext cx="673151" cy="673151"/>
            <a:chOff x="0" y="0"/>
            <a:chExt cx="897534" cy="8975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0589266" y="5249094"/>
            <a:ext cx="422377" cy="48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40568" y="2663133"/>
            <a:ext cx="3520230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Trump First Term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73320" y="3215878"/>
            <a:ext cx="5654726" cy="106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Moderate increases with controlled volatility pre-pandemic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4094914" y="5475018"/>
            <a:ext cx="38100" cy="897579"/>
            <a:chOff x="0" y="0"/>
            <a:chExt cx="50800" cy="119677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0800" cy="1196721"/>
            </a:xfrm>
            <a:custGeom>
              <a:avLst/>
              <a:gdLst/>
              <a:ahLst/>
              <a:cxnLst/>
              <a:rect r="r" b="b" t="t" l="l"/>
              <a:pathLst>
                <a:path h="1196721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171321"/>
                  </a:lnTo>
                  <a:cubicBezTo>
                    <a:pt x="50800" y="1185291"/>
                    <a:pt x="39370" y="1196721"/>
                    <a:pt x="25400" y="1196721"/>
                  </a:cubicBezTo>
                  <a:cubicBezTo>
                    <a:pt x="11430" y="1196721"/>
                    <a:pt x="0" y="1185291"/>
                    <a:pt x="0" y="1171321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3777465" y="5138518"/>
            <a:ext cx="673151" cy="673151"/>
            <a:chOff x="0" y="0"/>
            <a:chExt cx="897534" cy="89753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13902776" y="5249094"/>
            <a:ext cx="422377" cy="48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54077" y="6633867"/>
            <a:ext cx="3520230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Biden Administration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86830" y="7186613"/>
            <a:ext cx="5654726" cy="106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Rising rates as Fed responds to post-COVID inflation pressures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25423" y="748455"/>
            <a:ext cx="9537497" cy="91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Market Volatility: The VIX Story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1025423" y="2436171"/>
            <a:ext cx="6065939" cy="6065939"/>
          </a:xfrm>
          <a:custGeom>
            <a:avLst/>
            <a:gdLst/>
            <a:ahLst/>
            <a:cxnLst/>
            <a:rect r="r" b="b" t="t" l="l"/>
            <a:pathLst>
              <a:path h="6065939" w="6065939">
                <a:moveTo>
                  <a:pt x="0" y="0"/>
                </a:moveTo>
                <a:lnTo>
                  <a:pt x="6065939" y="0"/>
                </a:lnTo>
                <a:lnTo>
                  <a:pt x="6065939" y="6065939"/>
                </a:lnTo>
                <a:lnTo>
                  <a:pt x="0" y="6065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15558" y="2436171"/>
            <a:ext cx="4581677" cy="2715968"/>
            <a:chOff x="0" y="0"/>
            <a:chExt cx="6108903" cy="36212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827" cy="3621278"/>
            </a:xfrm>
            <a:custGeom>
              <a:avLst/>
              <a:gdLst/>
              <a:ahLst/>
              <a:cxnLst/>
              <a:rect r="r" b="b" t="t" l="l"/>
              <a:pathLst>
                <a:path h="3621278" w="6108827">
                  <a:moveTo>
                    <a:pt x="0" y="58547"/>
                  </a:moveTo>
                  <a:cubicBezTo>
                    <a:pt x="0" y="26289"/>
                    <a:pt x="26289" y="0"/>
                    <a:pt x="58547" y="0"/>
                  </a:cubicBezTo>
                  <a:lnTo>
                    <a:pt x="6050280" y="0"/>
                  </a:lnTo>
                  <a:cubicBezTo>
                    <a:pt x="6082665" y="0"/>
                    <a:pt x="6108827" y="26289"/>
                    <a:pt x="6108827" y="58547"/>
                  </a:cubicBezTo>
                  <a:lnTo>
                    <a:pt x="6108827" y="3562731"/>
                  </a:lnTo>
                  <a:cubicBezTo>
                    <a:pt x="6108827" y="3595116"/>
                    <a:pt x="6082538" y="3621278"/>
                    <a:pt x="6050280" y="3621278"/>
                  </a:cubicBezTo>
                  <a:lnTo>
                    <a:pt x="58547" y="3621278"/>
                  </a:lnTo>
                  <a:cubicBezTo>
                    <a:pt x="26162" y="3621278"/>
                    <a:pt x="0" y="3594989"/>
                    <a:pt x="0" y="3562731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8108452" y="2700490"/>
            <a:ext cx="3446859" cy="45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George W. Bush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08452" y="3348037"/>
            <a:ext cx="3995890" cy="151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249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Highest volatility during 2008 financial crisis and dot-com collapse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690129" y="2436171"/>
            <a:ext cx="4581820" cy="2715968"/>
            <a:chOff x="0" y="0"/>
            <a:chExt cx="6109094" cy="36212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8954" cy="3621278"/>
            </a:xfrm>
            <a:custGeom>
              <a:avLst/>
              <a:gdLst/>
              <a:ahLst/>
              <a:cxnLst/>
              <a:rect r="r" b="b" t="t" l="l"/>
              <a:pathLst>
                <a:path h="3621278" w="6108954">
                  <a:moveTo>
                    <a:pt x="0" y="58547"/>
                  </a:moveTo>
                  <a:cubicBezTo>
                    <a:pt x="0" y="26289"/>
                    <a:pt x="26289" y="0"/>
                    <a:pt x="58547" y="0"/>
                  </a:cubicBezTo>
                  <a:lnTo>
                    <a:pt x="6050407" y="0"/>
                  </a:lnTo>
                  <a:cubicBezTo>
                    <a:pt x="6082792" y="0"/>
                    <a:pt x="6108954" y="26289"/>
                    <a:pt x="6108954" y="58547"/>
                  </a:cubicBezTo>
                  <a:lnTo>
                    <a:pt x="6108954" y="3562731"/>
                  </a:lnTo>
                  <a:cubicBezTo>
                    <a:pt x="6108954" y="3595116"/>
                    <a:pt x="6082665" y="3621278"/>
                    <a:pt x="6050407" y="3621278"/>
                  </a:cubicBezTo>
                  <a:lnTo>
                    <a:pt x="58547" y="3621278"/>
                  </a:lnTo>
                  <a:cubicBezTo>
                    <a:pt x="26162" y="3621278"/>
                    <a:pt x="0" y="3594989"/>
                    <a:pt x="0" y="3562731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2983023" y="2700490"/>
            <a:ext cx="3446859" cy="45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Bill Clinton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3023" y="3348037"/>
            <a:ext cx="3996033" cy="151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249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Lowest volatility during tech boom and stable growth period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815558" y="5445023"/>
            <a:ext cx="9456391" cy="1778346"/>
            <a:chOff x="0" y="0"/>
            <a:chExt cx="12608522" cy="23711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08433" cy="2371090"/>
            </a:xfrm>
            <a:custGeom>
              <a:avLst/>
              <a:gdLst/>
              <a:ahLst/>
              <a:cxnLst/>
              <a:rect r="r" b="b" t="t" l="l"/>
              <a:pathLst>
                <a:path h="2371090" w="12608433">
                  <a:moveTo>
                    <a:pt x="0" y="58547"/>
                  </a:moveTo>
                  <a:cubicBezTo>
                    <a:pt x="0" y="26289"/>
                    <a:pt x="26289" y="0"/>
                    <a:pt x="58547" y="0"/>
                  </a:cubicBezTo>
                  <a:lnTo>
                    <a:pt x="12549886" y="0"/>
                  </a:lnTo>
                  <a:cubicBezTo>
                    <a:pt x="12582271" y="0"/>
                    <a:pt x="12608433" y="26289"/>
                    <a:pt x="12608433" y="58547"/>
                  </a:cubicBezTo>
                  <a:lnTo>
                    <a:pt x="12608433" y="2312543"/>
                  </a:lnTo>
                  <a:cubicBezTo>
                    <a:pt x="12608433" y="2344928"/>
                    <a:pt x="12582144" y="2371090"/>
                    <a:pt x="12549886" y="2371090"/>
                  </a:cubicBezTo>
                  <a:lnTo>
                    <a:pt x="58547" y="2371090"/>
                  </a:lnTo>
                  <a:cubicBezTo>
                    <a:pt x="26162" y="2371090"/>
                    <a:pt x="0" y="2344801"/>
                    <a:pt x="0" y="2312543"/>
                  </a:cubicBezTo>
                  <a:close/>
                </a:path>
              </a:pathLst>
            </a:custGeom>
            <a:solidFill>
              <a:srgbClr val="F3E8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8108452" y="5709342"/>
            <a:ext cx="3446859" cy="45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Trump &amp; Beyond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08452" y="6356899"/>
            <a:ext cx="8870604" cy="57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249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Low first term until COVID; second term shows preliminary stability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8" name="Google Shape;38;p1"/>
          <p:cNvSpPr/>
          <p:nvPr/>
        </p:nvSpPr>
        <p:spPr>
          <a:xfrm>
            <a:off x="804710" y="1308344"/>
            <a:ext cx="15483840" cy="870966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9" r="-199" t="0"/>
            </a:stretch>
          </a:blipFill>
          <a:ln>
            <a:noFill/>
          </a:ln>
        </p:spPr>
      </p:sp>
      <p:sp>
        <p:nvSpPr>
          <p:cNvPr id="39" name="Google Shape;39;p1"/>
          <p:cNvSpPr txBox="1"/>
          <p:nvPr/>
        </p:nvSpPr>
        <p:spPr>
          <a:xfrm>
            <a:off x="804698" y="594124"/>
            <a:ext cx="14925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50" u="none" cap="none" strike="noStrike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Inflation Patterns: Four Decades of Price Changes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9" y="1744418"/>
            <a:ext cx="7040613" cy="93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Key Takeaways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109" y="3111256"/>
            <a:ext cx="9373791" cy="1152525"/>
            <a:chOff x="0" y="0"/>
            <a:chExt cx="12498388" cy="1536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0" y="25400"/>
              <a:ext cx="12447651" cy="1485900"/>
            </a:xfrm>
            <a:custGeom>
              <a:avLst/>
              <a:gdLst/>
              <a:ahLst/>
              <a:cxnLst/>
              <a:rect r="r" b="b" t="t" l="l"/>
              <a:pathLst>
                <a:path h="1485900" w="12447651">
                  <a:moveTo>
                    <a:pt x="0" y="243840"/>
                  </a:moveTo>
                  <a:cubicBezTo>
                    <a:pt x="0" y="109220"/>
                    <a:pt x="112395" y="0"/>
                    <a:pt x="251206" y="0"/>
                  </a:cubicBezTo>
                  <a:lnTo>
                    <a:pt x="12196445" y="0"/>
                  </a:lnTo>
                  <a:cubicBezTo>
                    <a:pt x="12335128" y="0"/>
                    <a:pt x="12447651" y="109220"/>
                    <a:pt x="12447651" y="243840"/>
                  </a:cubicBezTo>
                  <a:lnTo>
                    <a:pt x="12447651" y="1242060"/>
                  </a:lnTo>
                  <a:cubicBezTo>
                    <a:pt x="12447651" y="1376680"/>
                    <a:pt x="12335256" y="1485900"/>
                    <a:pt x="12196445" y="1485900"/>
                  </a:cubicBezTo>
                  <a:lnTo>
                    <a:pt x="251206" y="1485900"/>
                  </a:lnTo>
                  <a:cubicBezTo>
                    <a:pt x="112395" y="1485900"/>
                    <a:pt x="0" y="1376680"/>
                    <a:pt x="0" y="1242060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98451" cy="1536700"/>
            </a:xfrm>
            <a:custGeom>
              <a:avLst/>
              <a:gdLst/>
              <a:ahLst/>
              <a:cxnLst/>
              <a:rect r="r" b="b" t="t" l="l"/>
              <a:pathLst>
                <a:path h="1536700" w="12498451">
                  <a:moveTo>
                    <a:pt x="0" y="269240"/>
                  </a:moveTo>
                  <a:cubicBezTo>
                    <a:pt x="0" y="119888"/>
                    <a:pt x="124587" y="0"/>
                    <a:pt x="276606" y="0"/>
                  </a:cubicBezTo>
                  <a:lnTo>
                    <a:pt x="12221845" y="0"/>
                  </a:lnTo>
                  <a:lnTo>
                    <a:pt x="12221845" y="25400"/>
                  </a:lnTo>
                  <a:lnTo>
                    <a:pt x="12221845" y="0"/>
                  </a:lnTo>
                  <a:cubicBezTo>
                    <a:pt x="12373863" y="0"/>
                    <a:pt x="12498451" y="119888"/>
                    <a:pt x="12498451" y="269240"/>
                  </a:cubicBezTo>
                  <a:lnTo>
                    <a:pt x="12473051" y="269240"/>
                  </a:lnTo>
                  <a:lnTo>
                    <a:pt x="12498451" y="269240"/>
                  </a:lnTo>
                  <a:lnTo>
                    <a:pt x="12498451" y="1267460"/>
                  </a:lnTo>
                  <a:lnTo>
                    <a:pt x="12473051" y="1267460"/>
                  </a:lnTo>
                  <a:lnTo>
                    <a:pt x="12498451" y="1267460"/>
                  </a:lnTo>
                  <a:cubicBezTo>
                    <a:pt x="12498451" y="1416812"/>
                    <a:pt x="12373863" y="1536700"/>
                    <a:pt x="12221845" y="1536700"/>
                  </a:cubicBezTo>
                  <a:lnTo>
                    <a:pt x="12221845" y="1511300"/>
                  </a:lnTo>
                  <a:lnTo>
                    <a:pt x="12221845" y="1536700"/>
                  </a:lnTo>
                  <a:lnTo>
                    <a:pt x="276606" y="1536700"/>
                  </a:lnTo>
                  <a:lnTo>
                    <a:pt x="276606" y="1511300"/>
                  </a:lnTo>
                  <a:lnTo>
                    <a:pt x="276606" y="1536700"/>
                  </a:lnTo>
                  <a:cubicBezTo>
                    <a:pt x="124587" y="1536700"/>
                    <a:pt x="0" y="1416812"/>
                    <a:pt x="0" y="1267460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67460"/>
                  </a:lnTo>
                  <a:lnTo>
                    <a:pt x="25400" y="1267460"/>
                  </a:lnTo>
                  <a:lnTo>
                    <a:pt x="50800" y="1267460"/>
                  </a:lnTo>
                  <a:cubicBezTo>
                    <a:pt x="50800" y="1387348"/>
                    <a:pt x="151130" y="1485900"/>
                    <a:pt x="276606" y="1485900"/>
                  </a:cubicBezTo>
                  <a:lnTo>
                    <a:pt x="12221845" y="1485900"/>
                  </a:lnTo>
                  <a:cubicBezTo>
                    <a:pt x="12347194" y="1485900"/>
                    <a:pt x="12447651" y="1387348"/>
                    <a:pt x="12447651" y="1267460"/>
                  </a:cubicBezTo>
                  <a:lnTo>
                    <a:pt x="12447651" y="269240"/>
                  </a:lnTo>
                  <a:cubicBezTo>
                    <a:pt x="12447651" y="149352"/>
                    <a:pt x="12347321" y="50800"/>
                    <a:pt x="12221845" y="50800"/>
                  </a:cubicBezTo>
                  <a:lnTo>
                    <a:pt x="276606" y="50800"/>
                  </a:lnTo>
                  <a:lnTo>
                    <a:pt x="276606" y="25400"/>
                  </a:lnTo>
                  <a:lnTo>
                    <a:pt x="276606" y="50800"/>
                  </a:lnTo>
                  <a:cubicBezTo>
                    <a:pt x="151130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09059" y="3130306"/>
            <a:ext cx="152400" cy="1114425"/>
            <a:chOff x="0" y="0"/>
            <a:chExt cx="203200" cy="1485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200" cy="1485900"/>
            </a:xfrm>
            <a:custGeom>
              <a:avLst/>
              <a:gdLst/>
              <a:ahLst/>
              <a:cxnLst/>
              <a:rect r="r" b="b" t="t" l="l"/>
              <a:pathLst>
                <a:path h="1485900" w="20320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43383" y="0"/>
                  </a:lnTo>
                  <a:cubicBezTo>
                    <a:pt x="176403" y="0"/>
                    <a:pt x="203200" y="26797"/>
                    <a:pt x="203200" y="59817"/>
                  </a:cubicBezTo>
                  <a:lnTo>
                    <a:pt x="203200" y="1426083"/>
                  </a:lnTo>
                  <a:cubicBezTo>
                    <a:pt x="203200" y="1459103"/>
                    <a:pt x="176403" y="1485900"/>
                    <a:pt x="143383" y="1485900"/>
                  </a:cubicBezTo>
                  <a:lnTo>
                    <a:pt x="59817" y="1485900"/>
                  </a:lnTo>
                  <a:cubicBezTo>
                    <a:pt x="26797" y="1485900"/>
                    <a:pt x="0" y="1459103"/>
                    <a:pt x="0" y="1426083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498702" y="3429448"/>
            <a:ext cx="4223747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Context Shapes Outcomes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109" y="4524823"/>
            <a:ext cx="9373791" cy="1152525"/>
            <a:chOff x="0" y="0"/>
            <a:chExt cx="12498388" cy="1536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25400"/>
              <a:ext cx="12447651" cy="1485900"/>
            </a:xfrm>
            <a:custGeom>
              <a:avLst/>
              <a:gdLst/>
              <a:ahLst/>
              <a:cxnLst/>
              <a:rect r="r" b="b" t="t" l="l"/>
              <a:pathLst>
                <a:path h="1485900" w="12447651">
                  <a:moveTo>
                    <a:pt x="0" y="243840"/>
                  </a:moveTo>
                  <a:cubicBezTo>
                    <a:pt x="0" y="109220"/>
                    <a:pt x="112395" y="0"/>
                    <a:pt x="251206" y="0"/>
                  </a:cubicBezTo>
                  <a:lnTo>
                    <a:pt x="12196445" y="0"/>
                  </a:lnTo>
                  <a:cubicBezTo>
                    <a:pt x="12335128" y="0"/>
                    <a:pt x="12447651" y="109220"/>
                    <a:pt x="12447651" y="243840"/>
                  </a:cubicBezTo>
                  <a:lnTo>
                    <a:pt x="12447651" y="1242060"/>
                  </a:lnTo>
                  <a:cubicBezTo>
                    <a:pt x="12447651" y="1376680"/>
                    <a:pt x="12335256" y="1485900"/>
                    <a:pt x="12196445" y="1485900"/>
                  </a:cubicBezTo>
                  <a:lnTo>
                    <a:pt x="251206" y="1485900"/>
                  </a:lnTo>
                  <a:cubicBezTo>
                    <a:pt x="112395" y="1485900"/>
                    <a:pt x="0" y="1376680"/>
                    <a:pt x="0" y="1242060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98451" cy="1536700"/>
            </a:xfrm>
            <a:custGeom>
              <a:avLst/>
              <a:gdLst/>
              <a:ahLst/>
              <a:cxnLst/>
              <a:rect r="r" b="b" t="t" l="l"/>
              <a:pathLst>
                <a:path h="1536700" w="12498451">
                  <a:moveTo>
                    <a:pt x="0" y="269240"/>
                  </a:moveTo>
                  <a:cubicBezTo>
                    <a:pt x="0" y="119888"/>
                    <a:pt x="124587" y="0"/>
                    <a:pt x="276606" y="0"/>
                  </a:cubicBezTo>
                  <a:lnTo>
                    <a:pt x="12221845" y="0"/>
                  </a:lnTo>
                  <a:lnTo>
                    <a:pt x="12221845" y="25400"/>
                  </a:lnTo>
                  <a:lnTo>
                    <a:pt x="12221845" y="0"/>
                  </a:lnTo>
                  <a:cubicBezTo>
                    <a:pt x="12373863" y="0"/>
                    <a:pt x="12498451" y="119888"/>
                    <a:pt x="12498451" y="269240"/>
                  </a:cubicBezTo>
                  <a:lnTo>
                    <a:pt x="12473051" y="269240"/>
                  </a:lnTo>
                  <a:lnTo>
                    <a:pt x="12498451" y="269240"/>
                  </a:lnTo>
                  <a:lnTo>
                    <a:pt x="12498451" y="1267460"/>
                  </a:lnTo>
                  <a:lnTo>
                    <a:pt x="12473051" y="1267460"/>
                  </a:lnTo>
                  <a:lnTo>
                    <a:pt x="12498451" y="1267460"/>
                  </a:lnTo>
                  <a:cubicBezTo>
                    <a:pt x="12498451" y="1416812"/>
                    <a:pt x="12373863" y="1536700"/>
                    <a:pt x="12221845" y="1536700"/>
                  </a:cubicBezTo>
                  <a:lnTo>
                    <a:pt x="12221845" y="1511300"/>
                  </a:lnTo>
                  <a:lnTo>
                    <a:pt x="12221845" y="1536700"/>
                  </a:lnTo>
                  <a:lnTo>
                    <a:pt x="276606" y="1536700"/>
                  </a:lnTo>
                  <a:lnTo>
                    <a:pt x="276606" y="1511300"/>
                  </a:lnTo>
                  <a:lnTo>
                    <a:pt x="276606" y="1536700"/>
                  </a:lnTo>
                  <a:cubicBezTo>
                    <a:pt x="124587" y="1536700"/>
                    <a:pt x="0" y="1416812"/>
                    <a:pt x="0" y="1267460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67460"/>
                  </a:lnTo>
                  <a:lnTo>
                    <a:pt x="25400" y="1267460"/>
                  </a:lnTo>
                  <a:lnTo>
                    <a:pt x="50800" y="1267460"/>
                  </a:lnTo>
                  <a:cubicBezTo>
                    <a:pt x="50800" y="1387348"/>
                    <a:pt x="151130" y="1485900"/>
                    <a:pt x="276606" y="1485900"/>
                  </a:cubicBezTo>
                  <a:lnTo>
                    <a:pt x="12221845" y="1485900"/>
                  </a:lnTo>
                  <a:cubicBezTo>
                    <a:pt x="12347194" y="1485900"/>
                    <a:pt x="12447651" y="1387348"/>
                    <a:pt x="12447651" y="1267460"/>
                  </a:cubicBezTo>
                  <a:lnTo>
                    <a:pt x="12447651" y="269240"/>
                  </a:lnTo>
                  <a:cubicBezTo>
                    <a:pt x="12447651" y="149352"/>
                    <a:pt x="12347321" y="50800"/>
                    <a:pt x="12221845" y="50800"/>
                  </a:cubicBezTo>
                  <a:lnTo>
                    <a:pt x="276606" y="50800"/>
                  </a:lnTo>
                  <a:lnTo>
                    <a:pt x="276606" y="25400"/>
                  </a:lnTo>
                  <a:lnTo>
                    <a:pt x="276606" y="50800"/>
                  </a:lnTo>
                  <a:cubicBezTo>
                    <a:pt x="151130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09059" y="4543873"/>
            <a:ext cx="152400" cy="1114425"/>
            <a:chOff x="0" y="0"/>
            <a:chExt cx="203200" cy="14859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00" cy="1485900"/>
            </a:xfrm>
            <a:custGeom>
              <a:avLst/>
              <a:gdLst/>
              <a:ahLst/>
              <a:cxnLst/>
              <a:rect r="r" b="b" t="t" l="l"/>
              <a:pathLst>
                <a:path h="1485900" w="20320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43383" y="0"/>
                  </a:lnTo>
                  <a:cubicBezTo>
                    <a:pt x="176403" y="0"/>
                    <a:pt x="203200" y="26797"/>
                    <a:pt x="203200" y="59817"/>
                  </a:cubicBezTo>
                  <a:lnTo>
                    <a:pt x="203200" y="1426083"/>
                  </a:lnTo>
                  <a:cubicBezTo>
                    <a:pt x="203200" y="1459103"/>
                    <a:pt x="176403" y="1485900"/>
                    <a:pt x="143383" y="1485900"/>
                  </a:cubicBezTo>
                  <a:lnTo>
                    <a:pt x="59817" y="1485900"/>
                  </a:lnTo>
                  <a:cubicBezTo>
                    <a:pt x="26797" y="1485900"/>
                    <a:pt x="0" y="1459103"/>
                    <a:pt x="0" y="1426083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498702" y="4843015"/>
            <a:ext cx="3520230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Methodology Matters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109" y="5938390"/>
            <a:ext cx="9373791" cy="1152525"/>
            <a:chOff x="0" y="0"/>
            <a:chExt cx="12498388" cy="15367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25400"/>
              <a:ext cx="12447651" cy="1485900"/>
            </a:xfrm>
            <a:custGeom>
              <a:avLst/>
              <a:gdLst/>
              <a:ahLst/>
              <a:cxnLst/>
              <a:rect r="r" b="b" t="t" l="l"/>
              <a:pathLst>
                <a:path h="1485900" w="12447651">
                  <a:moveTo>
                    <a:pt x="0" y="243840"/>
                  </a:moveTo>
                  <a:cubicBezTo>
                    <a:pt x="0" y="109220"/>
                    <a:pt x="112395" y="0"/>
                    <a:pt x="251206" y="0"/>
                  </a:cubicBezTo>
                  <a:lnTo>
                    <a:pt x="12196445" y="0"/>
                  </a:lnTo>
                  <a:cubicBezTo>
                    <a:pt x="12335128" y="0"/>
                    <a:pt x="12447651" y="109220"/>
                    <a:pt x="12447651" y="243840"/>
                  </a:cubicBezTo>
                  <a:lnTo>
                    <a:pt x="12447651" y="1242060"/>
                  </a:lnTo>
                  <a:cubicBezTo>
                    <a:pt x="12447651" y="1376680"/>
                    <a:pt x="12335256" y="1485900"/>
                    <a:pt x="12196445" y="1485900"/>
                  </a:cubicBezTo>
                  <a:lnTo>
                    <a:pt x="251206" y="1485900"/>
                  </a:lnTo>
                  <a:cubicBezTo>
                    <a:pt x="112395" y="1485900"/>
                    <a:pt x="0" y="1376680"/>
                    <a:pt x="0" y="1242060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498451" cy="1536700"/>
            </a:xfrm>
            <a:custGeom>
              <a:avLst/>
              <a:gdLst/>
              <a:ahLst/>
              <a:cxnLst/>
              <a:rect r="r" b="b" t="t" l="l"/>
              <a:pathLst>
                <a:path h="1536700" w="12498451">
                  <a:moveTo>
                    <a:pt x="0" y="269240"/>
                  </a:moveTo>
                  <a:cubicBezTo>
                    <a:pt x="0" y="119888"/>
                    <a:pt x="124587" y="0"/>
                    <a:pt x="276606" y="0"/>
                  </a:cubicBezTo>
                  <a:lnTo>
                    <a:pt x="12221845" y="0"/>
                  </a:lnTo>
                  <a:lnTo>
                    <a:pt x="12221845" y="25400"/>
                  </a:lnTo>
                  <a:lnTo>
                    <a:pt x="12221845" y="0"/>
                  </a:lnTo>
                  <a:cubicBezTo>
                    <a:pt x="12373863" y="0"/>
                    <a:pt x="12498451" y="119888"/>
                    <a:pt x="12498451" y="269240"/>
                  </a:cubicBezTo>
                  <a:lnTo>
                    <a:pt x="12473051" y="269240"/>
                  </a:lnTo>
                  <a:lnTo>
                    <a:pt x="12498451" y="269240"/>
                  </a:lnTo>
                  <a:lnTo>
                    <a:pt x="12498451" y="1267460"/>
                  </a:lnTo>
                  <a:lnTo>
                    <a:pt x="12473051" y="1267460"/>
                  </a:lnTo>
                  <a:lnTo>
                    <a:pt x="12498451" y="1267460"/>
                  </a:lnTo>
                  <a:cubicBezTo>
                    <a:pt x="12498451" y="1416812"/>
                    <a:pt x="12373863" y="1536700"/>
                    <a:pt x="12221845" y="1536700"/>
                  </a:cubicBezTo>
                  <a:lnTo>
                    <a:pt x="12221845" y="1511300"/>
                  </a:lnTo>
                  <a:lnTo>
                    <a:pt x="12221845" y="1536700"/>
                  </a:lnTo>
                  <a:lnTo>
                    <a:pt x="276606" y="1536700"/>
                  </a:lnTo>
                  <a:lnTo>
                    <a:pt x="276606" y="1511300"/>
                  </a:lnTo>
                  <a:lnTo>
                    <a:pt x="276606" y="1536700"/>
                  </a:lnTo>
                  <a:cubicBezTo>
                    <a:pt x="124587" y="1536700"/>
                    <a:pt x="0" y="1416812"/>
                    <a:pt x="0" y="1267460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67460"/>
                  </a:lnTo>
                  <a:lnTo>
                    <a:pt x="25400" y="1267460"/>
                  </a:lnTo>
                  <a:lnTo>
                    <a:pt x="50800" y="1267460"/>
                  </a:lnTo>
                  <a:cubicBezTo>
                    <a:pt x="50800" y="1387348"/>
                    <a:pt x="151130" y="1485900"/>
                    <a:pt x="276606" y="1485900"/>
                  </a:cubicBezTo>
                  <a:lnTo>
                    <a:pt x="12221845" y="1485900"/>
                  </a:lnTo>
                  <a:cubicBezTo>
                    <a:pt x="12347194" y="1485900"/>
                    <a:pt x="12447651" y="1387348"/>
                    <a:pt x="12447651" y="1267460"/>
                  </a:cubicBezTo>
                  <a:lnTo>
                    <a:pt x="12447651" y="269240"/>
                  </a:lnTo>
                  <a:cubicBezTo>
                    <a:pt x="12447651" y="149352"/>
                    <a:pt x="12347321" y="50800"/>
                    <a:pt x="12221845" y="50800"/>
                  </a:cubicBezTo>
                  <a:lnTo>
                    <a:pt x="276606" y="50800"/>
                  </a:lnTo>
                  <a:lnTo>
                    <a:pt x="276606" y="25400"/>
                  </a:lnTo>
                  <a:lnTo>
                    <a:pt x="276606" y="50800"/>
                  </a:lnTo>
                  <a:cubicBezTo>
                    <a:pt x="151130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009059" y="5957440"/>
            <a:ext cx="152400" cy="1114425"/>
            <a:chOff x="0" y="0"/>
            <a:chExt cx="203200" cy="14859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3200" cy="1485900"/>
            </a:xfrm>
            <a:custGeom>
              <a:avLst/>
              <a:gdLst/>
              <a:ahLst/>
              <a:cxnLst/>
              <a:rect r="r" b="b" t="t" l="l"/>
              <a:pathLst>
                <a:path h="1485900" w="20320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43383" y="0"/>
                  </a:lnTo>
                  <a:cubicBezTo>
                    <a:pt x="176403" y="0"/>
                    <a:pt x="203200" y="26797"/>
                    <a:pt x="203200" y="59817"/>
                  </a:cubicBezTo>
                  <a:lnTo>
                    <a:pt x="203200" y="1426083"/>
                  </a:lnTo>
                  <a:cubicBezTo>
                    <a:pt x="203200" y="1459103"/>
                    <a:pt x="176403" y="1485900"/>
                    <a:pt x="143383" y="1485900"/>
                  </a:cubicBezTo>
                  <a:lnTo>
                    <a:pt x="59817" y="1485900"/>
                  </a:lnTo>
                  <a:cubicBezTo>
                    <a:pt x="26797" y="1485900"/>
                    <a:pt x="0" y="1459103"/>
                    <a:pt x="0" y="1426083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498702" y="6256582"/>
            <a:ext cx="3520230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Early Data Limitations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28109" y="7351957"/>
            <a:ext cx="9373791" cy="1152525"/>
            <a:chOff x="0" y="0"/>
            <a:chExt cx="12498388" cy="1536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400" y="25400"/>
              <a:ext cx="12447651" cy="1485900"/>
            </a:xfrm>
            <a:custGeom>
              <a:avLst/>
              <a:gdLst/>
              <a:ahLst/>
              <a:cxnLst/>
              <a:rect r="r" b="b" t="t" l="l"/>
              <a:pathLst>
                <a:path h="1485900" w="12447651">
                  <a:moveTo>
                    <a:pt x="0" y="243840"/>
                  </a:moveTo>
                  <a:cubicBezTo>
                    <a:pt x="0" y="109220"/>
                    <a:pt x="112395" y="0"/>
                    <a:pt x="251206" y="0"/>
                  </a:cubicBezTo>
                  <a:lnTo>
                    <a:pt x="12196445" y="0"/>
                  </a:lnTo>
                  <a:cubicBezTo>
                    <a:pt x="12335128" y="0"/>
                    <a:pt x="12447651" y="109220"/>
                    <a:pt x="12447651" y="243840"/>
                  </a:cubicBezTo>
                  <a:lnTo>
                    <a:pt x="12447651" y="1242060"/>
                  </a:lnTo>
                  <a:cubicBezTo>
                    <a:pt x="12447651" y="1376680"/>
                    <a:pt x="12335256" y="1485900"/>
                    <a:pt x="12196445" y="1485900"/>
                  </a:cubicBezTo>
                  <a:lnTo>
                    <a:pt x="251206" y="1485900"/>
                  </a:lnTo>
                  <a:cubicBezTo>
                    <a:pt x="112395" y="1485900"/>
                    <a:pt x="0" y="1376680"/>
                    <a:pt x="0" y="1242060"/>
                  </a:cubicBezTo>
                  <a:close/>
                </a:path>
              </a:pathLst>
            </a:custGeom>
            <a:solidFill>
              <a:srgbClr val="FFFA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498451" cy="1536700"/>
            </a:xfrm>
            <a:custGeom>
              <a:avLst/>
              <a:gdLst/>
              <a:ahLst/>
              <a:cxnLst/>
              <a:rect r="r" b="b" t="t" l="l"/>
              <a:pathLst>
                <a:path h="1536700" w="12498451">
                  <a:moveTo>
                    <a:pt x="0" y="269240"/>
                  </a:moveTo>
                  <a:cubicBezTo>
                    <a:pt x="0" y="119888"/>
                    <a:pt x="124587" y="0"/>
                    <a:pt x="276606" y="0"/>
                  </a:cubicBezTo>
                  <a:lnTo>
                    <a:pt x="12221845" y="0"/>
                  </a:lnTo>
                  <a:lnTo>
                    <a:pt x="12221845" y="25400"/>
                  </a:lnTo>
                  <a:lnTo>
                    <a:pt x="12221845" y="0"/>
                  </a:lnTo>
                  <a:cubicBezTo>
                    <a:pt x="12373863" y="0"/>
                    <a:pt x="12498451" y="119888"/>
                    <a:pt x="12498451" y="269240"/>
                  </a:cubicBezTo>
                  <a:lnTo>
                    <a:pt x="12473051" y="269240"/>
                  </a:lnTo>
                  <a:lnTo>
                    <a:pt x="12498451" y="269240"/>
                  </a:lnTo>
                  <a:lnTo>
                    <a:pt x="12498451" y="1267460"/>
                  </a:lnTo>
                  <a:lnTo>
                    <a:pt x="12473051" y="1267460"/>
                  </a:lnTo>
                  <a:lnTo>
                    <a:pt x="12498451" y="1267460"/>
                  </a:lnTo>
                  <a:cubicBezTo>
                    <a:pt x="12498451" y="1416812"/>
                    <a:pt x="12373863" y="1536700"/>
                    <a:pt x="12221845" y="1536700"/>
                  </a:cubicBezTo>
                  <a:lnTo>
                    <a:pt x="12221845" y="1511300"/>
                  </a:lnTo>
                  <a:lnTo>
                    <a:pt x="12221845" y="1536700"/>
                  </a:lnTo>
                  <a:lnTo>
                    <a:pt x="276606" y="1536700"/>
                  </a:lnTo>
                  <a:lnTo>
                    <a:pt x="276606" y="1511300"/>
                  </a:lnTo>
                  <a:lnTo>
                    <a:pt x="276606" y="1536700"/>
                  </a:lnTo>
                  <a:cubicBezTo>
                    <a:pt x="124587" y="1536700"/>
                    <a:pt x="0" y="1416812"/>
                    <a:pt x="0" y="1267460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1267460"/>
                  </a:lnTo>
                  <a:lnTo>
                    <a:pt x="25400" y="1267460"/>
                  </a:lnTo>
                  <a:lnTo>
                    <a:pt x="50800" y="1267460"/>
                  </a:lnTo>
                  <a:cubicBezTo>
                    <a:pt x="50800" y="1387348"/>
                    <a:pt x="151130" y="1485900"/>
                    <a:pt x="276606" y="1485900"/>
                  </a:cubicBezTo>
                  <a:lnTo>
                    <a:pt x="12221845" y="1485900"/>
                  </a:lnTo>
                  <a:cubicBezTo>
                    <a:pt x="12347194" y="1485900"/>
                    <a:pt x="12447651" y="1387348"/>
                    <a:pt x="12447651" y="1267460"/>
                  </a:cubicBezTo>
                  <a:lnTo>
                    <a:pt x="12447651" y="269240"/>
                  </a:lnTo>
                  <a:cubicBezTo>
                    <a:pt x="12447651" y="149352"/>
                    <a:pt x="12347321" y="50800"/>
                    <a:pt x="12221845" y="50800"/>
                  </a:cubicBezTo>
                  <a:lnTo>
                    <a:pt x="276606" y="50800"/>
                  </a:lnTo>
                  <a:lnTo>
                    <a:pt x="276606" y="25400"/>
                  </a:lnTo>
                  <a:lnTo>
                    <a:pt x="276606" y="50800"/>
                  </a:lnTo>
                  <a:cubicBezTo>
                    <a:pt x="151130" y="50800"/>
                    <a:pt x="50800" y="149352"/>
                    <a:pt x="50800" y="269240"/>
                  </a:cubicBezTo>
                  <a:close/>
                </a:path>
              </a:pathLst>
            </a:custGeom>
            <a:solidFill>
              <a:srgbClr val="D9CEC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9059" y="7371007"/>
            <a:ext cx="152400" cy="1114425"/>
            <a:chOff x="0" y="0"/>
            <a:chExt cx="203200" cy="14859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200" cy="1485900"/>
            </a:xfrm>
            <a:custGeom>
              <a:avLst/>
              <a:gdLst/>
              <a:ahLst/>
              <a:cxnLst/>
              <a:rect r="r" b="b" t="t" l="l"/>
              <a:pathLst>
                <a:path h="1485900" w="20320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43383" y="0"/>
                  </a:lnTo>
                  <a:cubicBezTo>
                    <a:pt x="176403" y="0"/>
                    <a:pt x="203200" y="26797"/>
                    <a:pt x="203200" y="59817"/>
                  </a:cubicBezTo>
                  <a:lnTo>
                    <a:pt x="203200" y="1426083"/>
                  </a:lnTo>
                  <a:cubicBezTo>
                    <a:pt x="203200" y="1459103"/>
                    <a:pt x="176403" y="1485900"/>
                    <a:pt x="143383" y="1485900"/>
                  </a:cubicBezTo>
                  <a:lnTo>
                    <a:pt x="59817" y="1485900"/>
                  </a:lnTo>
                  <a:cubicBezTo>
                    <a:pt x="26797" y="1485900"/>
                    <a:pt x="0" y="1459103"/>
                    <a:pt x="0" y="1426083"/>
                  </a:cubicBezTo>
                  <a:close/>
                </a:path>
              </a:pathLst>
            </a:custGeom>
            <a:solidFill>
              <a:srgbClr val="F5A3A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1498702" y="7670159"/>
            <a:ext cx="3520230" cy="47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B3535"/>
                </a:solidFill>
                <a:latin typeface="Arimo"/>
                <a:ea typeface="Arimo"/>
                <a:cs typeface="Arimo"/>
                <a:sym typeface="Arimo"/>
              </a:rPr>
              <a:t>Global Implications</a:t>
            </a:r>
          </a:p>
        </p:txBody>
      </p:sp>
      <p:sp>
        <p:nvSpPr>
          <p:cNvPr name="Freeform 30" id="30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1" name="Google Shape;41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" name="Google Shape;42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AFA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2"/>
          <p:cNvSpPr txBox="1"/>
          <p:nvPr/>
        </p:nvSpPr>
        <p:spPr>
          <a:xfrm>
            <a:off x="1047147" y="849800"/>
            <a:ext cx="98838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00" u="none" cap="none" strike="noStrike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Thank You &amp; References</a:t>
            </a:r>
            <a:endParaRPr/>
          </a:p>
        </p:txBody>
      </p:sp>
      <p:sp>
        <p:nvSpPr>
          <p:cNvPr id="44" name="Google Shape;44;p2"/>
          <p:cNvSpPr txBox="1"/>
          <p:nvPr/>
        </p:nvSpPr>
        <p:spPr>
          <a:xfrm>
            <a:off x="1047159" y="2130923"/>
            <a:ext cx="9335700" cy="1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2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We appreciate your time and attention to this analysis of U.S. economic cycles. We hope these insights provide valuable context for understanding past trends and anticipating future developments.</a:t>
            </a:r>
            <a:endParaRPr/>
          </a:p>
        </p:txBody>
      </p:sp>
      <p:sp>
        <p:nvSpPr>
          <p:cNvPr id="45" name="Google Shape;45;p2"/>
          <p:cNvSpPr txBox="1"/>
          <p:nvPr/>
        </p:nvSpPr>
        <p:spPr>
          <a:xfrm>
            <a:off x="1047148" y="4073125"/>
            <a:ext cx="10129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75" u="none" cap="none" strike="noStrike">
                <a:solidFill>
                  <a:srgbClr val="1F1E1E"/>
                </a:solidFill>
                <a:latin typeface="Arimo"/>
                <a:ea typeface="Arimo"/>
                <a:cs typeface="Arimo"/>
                <a:sym typeface="Arimo"/>
              </a:rPr>
              <a:t>Data Sources &amp; Further Reading</a:t>
            </a:r>
            <a:endParaRPr/>
          </a:p>
        </p:txBody>
      </p:sp>
      <p:sp>
        <p:nvSpPr>
          <p:cNvPr id="46" name="Google Shape;46;p2"/>
          <p:cNvSpPr txBox="1"/>
          <p:nvPr/>
        </p:nvSpPr>
        <p:spPr>
          <a:xfrm>
            <a:off x="1047159" y="5168798"/>
            <a:ext cx="9335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376" lvl="1" marL="348753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12"/>
              <a:buFont typeface="Arial"/>
              <a:buChar char="•"/>
            </a:pPr>
            <a:r>
              <a:rPr b="0" i="0" lang="en-US" sz="2312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Federal Reserve Economic Data (FRED): </a:t>
            </a:r>
            <a:r>
              <a:rPr b="0" i="0" lang="en-US" sz="2312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fred.stlouisfed.org</a:t>
            </a:r>
            <a:endParaRPr/>
          </a:p>
        </p:txBody>
      </p:sp>
      <p:sp>
        <p:nvSpPr>
          <p:cNvPr id="47" name="Google Shape;47;p2"/>
          <p:cNvSpPr txBox="1"/>
          <p:nvPr/>
        </p:nvSpPr>
        <p:spPr>
          <a:xfrm>
            <a:off x="1047159" y="5752205"/>
            <a:ext cx="9335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376" lvl="1" marL="348753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12"/>
              <a:buFont typeface="Arial"/>
              <a:buChar char="•"/>
            </a:pPr>
            <a:r>
              <a:rPr b="0" i="0" lang="en-US" sz="2312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Kaggle Datasets (Various Economic Indicators): </a:t>
            </a:r>
            <a:r>
              <a:rPr b="0" i="0" lang="en-US" sz="2312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kaggle.com</a:t>
            </a:r>
            <a:endParaRPr/>
          </a:p>
        </p:txBody>
      </p:sp>
      <p:sp>
        <p:nvSpPr>
          <p:cNvPr id="48" name="Google Shape;48;p2"/>
          <p:cNvSpPr txBox="1"/>
          <p:nvPr/>
        </p:nvSpPr>
        <p:spPr>
          <a:xfrm>
            <a:off x="1047159" y="6335611"/>
            <a:ext cx="9335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376" lvl="1" marL="348753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12"/>
              <a:buFont typeface="Arial"/>
              <a:buChar char="•"/>
            </a:pPr>
            <a:r>
              <a:rPr b="0" i="0" lang="en-US" sz="2312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U.S. Bureau of Labor Statistics (BLS): </a:t>
            </a:r>
            <a:r>
              <a:rPr b="0" i="0" lang="en-US" sz="2312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bls.gov</a:t>
            </a:r>
            <a:endParaRPr/>
          </a:p>
        </p:txBody>
      </p:sp>
      <p:sp>
        <p:nvSpPr>
          <p:cNvPr id="49" name="Google Shape;49;p2"/>
          <p:cNvSpPr txBox="1"/>
          <p:nvPr/>
        </p:nvSpPr>
        <p:spPr>
          <a:xfrm>
            <a:off x="1047159" y="6919017"/>
            <a:ext cx="9335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376" lvl="1" marL="348753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12"/>
              <a:buFont typeface="Arial"/>
              <a:buChar char="•"/>
            </a:pPr>
            <a:r>
              <a:rPr b="0" i="0" lang="en-US" sz="2312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U.S. Census Bureau: </a:t>
            </a:r>
            <a:r>
              <a:rPr b="0" i="0" lang="en-US" sz="2312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census.gov</a:t>
            </a:r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1047159" y="7502423"/>
            <a:ext cx="9335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376" lvl="1" marL="348753" marR="0" rtl="0" algn="l">
              <a:lnSpc>
                <a:spcPct val="16219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12"/>
              <a:buFont typeface="Arial"/>
              <a:buChar char="•"/>
            </a:pPr>
            <a:r>
              <a:rPr b="0" i="0" lang="en-US" sz="2312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Congressional Research Service (CRS) Reports</a:t>
            </a:r>
            <a:endParaRPr/>
          </a:p>
        </p:txBody>
      </p:sp>
      <p:sp>
        <p:nvSpPr>
          <p:cNvPr descr="preencoded.png" id="51" name="Google Shape;51;p2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